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1.jpg" ContentType="image/jpeg"/>
  <Override PartName="/ppt/media/image2.jpg" ContentType="image/jpeg"/>
  <Override PartName="/ppt/media/image3.jpg" ContentType="image/jpeg"/>
  <Override PartName="/ppt/media/image4.jpg" ContentType="image/jpeg"/>
  <Override PartName="/ppt/slides/slide3.xml" ContentType="application/vnd.openxmlformats-officedocument.presentationml.slide+xml"/>
  <Override PartName="/ppt/media/image5.jpg" ContentType="image/jpeg"/>
  <Override PartName="/ppt/media/image6.jpg" ContentType="image/jpeg"/>
  <Override PartName="/ppt/media/image7.jpg" ContentType="image/jpeg"/>
  <Override PartName="/ppt/media/image8.jpg" ContentType="image/jpeg"/>
  <Override PartName="/ppt/media/image9.jpg" ContentType="image/jpeg"/>
  <Override PartName="/ppt/slides/slide4.xml" ContentType="application/vnd.openxmlformats-officedocument.presentationml.slide+xml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14.png" ContentType="image/p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5.png" ContentType="image/png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16.jpg" ContentType="image/jpeg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17.jpg" ContentType="image/jpeg"/>
  <Override PartName="/ppt/media/image18.jpg" ContentType="image/jpeg"/>
  <Override PartName="/ppt/media/image19.jpg" ContentType="image/jpeg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notesMasterIdLst>
    <p:notesMasterId r:id="rId3"/>
  </p:notesMasterIdLst>
  <p:sldIdLst>
    <p:sldId id="257" r:id="rId4"/>
    <p:sldId id="256" r:id="rId6"/>
    <p:sldId id="268" r:id="rId12"/>
    <p:sldId id="269" r:id="rId18"/>
    <p:sldId id="267" r:id="rId23"/>
    <p:sldId id="260" r:id="rId24"/>
    <p:sldId id="261" r:id="rId27"/>
    <p:sldId id="280" r:id="rId28"/>
    <p:sldId id="262" r:id="rId29"/>
    <p:sldId id="271" r:id="rId30"/>
    <p:sldId id="265" r:id="rId31"/>
    <p:sldId id="263" r:id="rId33"/>
    <p:sldId id="276" r:id="rId34"/>
    <p:sldId id="277" r:id="rId35"/>
    <p:sldId id="278" r:id="rId37"/>
    <p:sldId id="279" r:id="rId38"/>
    <p:sldId id="272" r:id="rId39"/>
    <p:sldId id="264" r:id="rId40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1pPr>
    <a:lvl2pPr xmlns:a="http://schemas.openxmlformats.org/drawingml/2006/main" rtl="0">
      <a:defRPr lang="en-US" sz="2400">
        <a:latin typeface="Times New Roman"/>
      </a:defRPr>
    </a:lvl2pPr>
    <a:lvl3pPr xmlns:a="http://schemas.openxmlformats.org/drawingml/2006/main" rtl="0">
      <a:defRPr lang="en-US" sz="2400">
        <a:latin typeface="Times New Roman"/>
      </a:defRPr>
    </a:lvl3pPr>
    <a:lvl4pPr xmlns:a="http://schemas.openxmlformats.org/drawingml/2006/main" rtl="0">
      <a:defRPr lang="en-US" sz="2400">
        <a:latin typeface="Times New Roman"/>
      </a:defRPr>
    </a:lvl4pPr>
    <a:lvl5pPr xmlns:a="http://schemas.openxmlformats.org/drawingml/2006/main" rtl="0">
      <a:defRPr lang="en-US" sz="2400">
        <a:latin typeface="Times New Roman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notesMaster" Target="/ppt/notesMasters/notesMaster1.xml" /><Relationship Id="rId4" Type="http://schemas.openxmlformats.org/officeDocument/2006/relationships/slide" Target="/ppt/slides/slide1.xml" /><Relationship Id="rId6" Type="http://schemas.openxmlformats.org/officeDocument/2006/relationships/slide" Target="/ppt/slides/slide2.xml" /><Relationship Id="rId12" Type="http://schemas.openxmlformats.org/officeDocument/2006/relationships/slide" Target="/ppt/slides/slide3.xml" /><Relationship Id="rId18" Type="http://schemas.openxmlformats.org/officeDocument/2006/relationships/slide" Target="/ppt/slides/slide4.xml" /><Relationship Id="rId23" Type="http://schemas.openxmlformats.org/officeDocument/2006/relationships/slide" Target="/ppt/slides/slide5.xml" /><Relationship Id="rId24" Type="http://schemas.openxmlformats.org/officeDocument/2006/relationships/slide" Target="/ppt/slides/slide6.xml" /><Relationship Id="rId27" Type="http://schemas.openxmlformats.org/officeDocument/2006/relationships/slide" Target="/ppt/slides/slide7.xml" /><Relationship Id="rId28" Type="http://schemas.openxmlformats.org/officeDocument/2006/relationships/slide" Target="/ppt/slides/slide8.xml" /><Relationship Id="rId29" Type="http://schemas.openxmlformats.org/officeDocument/2006/relationships/slide" Target="/ppt/slides/slide9.xml" /><Relationship Id="rId30" Type="http://schemas.openxmlformats.org/officeDocument/2006/relationships/slide" Target="/ppt/slides/slide10.xml" /><Relationship Id="rId31" Type="http://schemas.openxmlformats.org/officeDocument/2006/relationships/slide" Target="/ppt/slides/slide11.xml" /><Relationship Id="rId33" Type="http://schemas.openxmlformats.org/officeDocument/2006/relationships/slide" Target="/ppt/slides/slide12.xml" /><Relationship Id="rId34" Type="http://schemas.openxmlformats.org/officeDocument/2006/relationships/slide" Target="/ppt/slides/slide13.xml" /><Relationship Id="rId35" Type="http://schemas.openxmlformats.org/officeDocument/2006/relationships/slide" Target="/ppt/slides/slide14.xml" /><Relationship Id="rId37" Type="http://schemas.openxmlformats.org/officeDocument/2006/relationships/slide" Target="/ppt/slides/slide15.xml" /><Relationship Id="rId38" Type="http://schemas.openxmlformats.org/officeDocument/2006/relationships/slide" Target="/ppt/slides/slide16.xml" /><Relationship Id="rId39" Type="http://schemas.openxmlformats.org/officeDocument/2006/relationships/slide" Target="/ppt/slides/slide17.xml" /><Relationship Id="rId40" Type="http://schemas.openxmlformats.org/officeDocument/2006/relationships/slide" Target="/ppt/slides/slide18.xml" /><Relationship Id="rId45" Type="http://schemas.openxmlformats.org/officeDocument/2006/relationships/theme" Target="/ppt/theme/theme1.xml" /><Relationship Id="rId46" Type="http://schemas.openxmlformats.org/officeDocument/2006/relationships/theme" Target="/ppt/theme/theme2.xml" /></Relationships>
</file>

<file path=ppt/notesMasters/_rels/notesMaster1.xml.rels>&#65279;<?xml version="1.0" encoding="utf-8"?><Relationships xmlns="http://schemas.openxmlformats.org/package/2006/relationships"><Relationship Id="rId46" Type="http://schemas.openxmlformats.org/officeDocument/2006/relationships/theme" Target="/ppt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9pPr>
  </p:notesStyle>
</p:notesMaster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3C1D55-E7F0-4B77-A412-813E05B9F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7" Type="http://schemas.openxmlformats.org/officeDocument/2006/relationships/slideLayout" Target="/ppt/slideLayouts/slideLayout2.xml" /><Relationship Id="rId25" Type="http://schemas.openxmlformats.org/officeDocument/2006/relationships/slideLayout" Target="/ppt/slideLayouts/slideLayout3.xml" /><Relationship Id="rId41" Type="http://schemas.openxmlformats.org/officeDocument/2006/relationships/slideLayout" Target="/ppt/slideLayouts/slideLayout4.xml" /><Relationship Id="rId45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5"/>
    <p:sldLayoutId r:id="rId7"/>
    <p:sldLayoutId r:id="rId25"/>
    <p:sldLayoutId r:id="rId41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1pPr>
      <a:lvl2pPr marL="742950" indent="-285750" rtl="0">
        <a:spcBef>
          <a:spcPct val="20000"/>
        </a:spcBef>
        <a:buFont typeface="Times New Roman"/>
        <a:buChar char="–"/>
        <a:defRPr lang="en-US" sz="2800">
          <a:solidFill>
            <a:srgbClr val="000000"/>
          </a:solidFill>
          <a:latin typeface="Times New Roman"/>
        </a:defRPr>
      </a:lvl2pPr>
      <a:lvl3pPr marL="1143000" indent="-228600" rtl="0">
        <a:spcBef>
          <a:spcPct val="20000"/>
        </a:spcBef>
        <a:buFont typeface="Times New Roman"/>
        <a:buChar char="•"/>
        <a:defRPr lang="en-US" sz="2400">
          <a:solidFill>
            <a:srgbClr val="000000"/>
          </a:solidFill>
          <a:latin typeface="Times New Roman"/>
        </a:defRPr>
      </a:lvl3pPr>
      <a:lvl4pPr marL="1600200" indent="-228600" rtl="0">
        <a:spcBef>
          <a:spcPct val="20000"/>
        </a:spcBef>
        <a:buFont typeface="Times New Roman"/>
        <a:buChar char="–"/>
        <a:defRPr lang="en-US" sz="2000">
          <a:solidFill>
            <a:srgbClr val="000000"/>
          </a:solidFill>
          <a:latin typeface="Times New Roman"/>
        </a:defRPr>
      </a:lvl4pPr>
      <a:lvl5pPr marL="2057400" indent="-228600" rtl="0">
        <a:spcBef>
          <a:spcPct val="20000"/>
        </a:spcBef>
        <a:buFont typeface="Times New Roman"/>
        <a:buChar char="»"/>
        <a:defRPr lang="en-US" sz="2000">
          <a:solidFill>
            <a:srgbClr val="000000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Times New Roman"/>
        <a:buChar char="•"/>
        <a:defRPr lang="en-US" sz="3200">
          <a:solidFill>
            <a:srgbClr val="000000"/>
          </a:solidFill>
          <a:latin typeface="Times New Roman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11.xml.rels>&#65279;<?xml version="1.0" encoding="utf-8"?><Relationships xmlns="http://schemas.openxmlformats.org/package/2006/relationships"><Relationship Id="rId32" Type="http://schemas.openxmlformats.org/officeDocument/2006/relationships/image" Target="/ppt/media/image15.png" /><Relationship Id="rId7" Type="http://schemas.openxmlformats.org/officeDocument/2006/relationships/slideLayout" Target="/ppt/slideLayouts/slideLayout2.xml" /></Relationships>
</file>

<file path=ppt/slides/_rels/slide12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13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14.xml.rels>&#65279;<?xml version="1.0" encoding="utf-8"?><Relationships xmlns="http://schemas.openxmlformats.org/package/2006/relationships"><Relationship Id="rId36" Type="http://schemas.openxmlformats.org/officeDocument/2006/relationships/image" Target="/ppt/media/image16.jpg" /><Relationship Id="rId25" Type="http://schemas.openxmlformats.org/officeDocument/2006/relationships/slideLayout" Target="/ppt/slideLayouts/slideLayout3.xml" /></Relationships>
</file>

<file path=ppt/slides/_rels/slide15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16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17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18.xml.rels>&#65279;<?xml version="1.0" encoding="utf-8"?><Relationships xmlns="http://schemas.openxmlformats.org/package/2006/relationships"><Relationship Id="rId42" Type="http://schemas.openxmlformats.org/officeDocument/2006/relationships/image" Target="/ppt/media/image17.jpg" /><Relationship Id="rId43" Type="http://schemas.openxmlformats.org/officeDocument/2006/relationships/image" Target="/ppt/media/image18.jpg" /><Relationship Id="rId44" Type="http://schemas.openxmlformats.org/officeDocument/2006/relationships/image" Target="/ppt/media/image19.jpg" /><Relationship Id="rId41" Type="http://schemas.openxmlformats.org/officeDocument/2006/relationships/slideLayout" Target="/ppt/slideLayouts/slideLayout4.xml" /></Relationships>
</file>

<file path=ppt/slides/_rels/slide2.xml.rels>&#65279;<?xml version="1.0" encoding="utf-8"?><Relationships xmlns="http://schemas.openxmlformats.org/package/2006/relationships"><Relationship Id="rId8" Type="http://schemas.openxmlformats.org/officeDocument/2006/relationships/image" Target="/ppt/media/image1.jpg" /><Relationship Id="rId9" Type="http://schemas.openxmlformats.org/officeDocument/2006/relationships/image" Target="/ppt/media/image2.jpg" /><Relationship Id="rId10" Type="http://schemas.openxmlformats.org/officeDocument/2006/relationships/image" Target="/ppt/media/image3.jpg" /><Relationship Id="rId11" Type="http://schemas.openxmlformats.org/officeDocument/2006/relationships/image" Target="/ppt/media/image4.jpg" /><Relationship Id="rId7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3" Type="http://schemas.openxmlformats.org/officeDocument/2006/relationships/image" Target="/ppt/media/image5.jpg" /><Relationship Id="rId14" Type="http://schemas.openxmlformats.org/officeDocument/2006/relationships/image" Target="/ppt/media/image6.jpg" /><Relationship Id="rId15" Type="http://schemas.openxmlformats.org/officeDocument/2006/relationships/image" Target="/ppt/media/image7.jpg" /><Relationship Id="rId16" Type="http://schemas.openxmlformats.org/officeDocument/2006/relationships/image" Target="/ppt/media/image8.jpg" /><Relationship Id="rId17" Type="http://schemas.openxmlformats.org/officeDocument/2006/relationships/image" Target="/ppt/media/image9.jpg" /><Relationship Id="rId7" Type="http://schemas.openxmlformats.org/officeDocument/2006/relationships/slideLayout" Target="/ppt/slideLayouts/slideLayout2.xml" /></Relationships>
</file>

<file path=ppt/slides/_rels/slide4.xml.rels>&#65279;<?xml version="1.0" encoding="utf-8"?><Relationships xmlns="http://schemas.openxmlformats.org/package/2006/relationships"><Relationship Id="rId19" Type="http://schemas.openxmlformats.org/officeDocument/2006/relationships/image" Target="/ppt/media/image10.jpg" /><Relationship Id="rId20" Type="http://schemas.openxmlformats.org/officeDocument/2006/relationships/image" Target="/ppt/media/image11.jpg" /><Relationship Id="rId21" Type="http://schemas.openxmlformats.org/officeDocument/2006/relationships/image" Target="/ppt/media/image12.jpg" /><Relationship Id="rId22" Type="http://schemas.openxmlformats.org/officeDocument/2006/relationships/image" Target="/ppt/media/image13.jpg" /><Relationship Id="rId7" Type="http://schemas.openxmlformats.org/officeDocument/2006/relationships/slideLayout" Target="/ppt/slideLayouts/slideLayout2.xml" /></Relationships>
</file>

<file path=ppt/slides/_rels/slide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2.xml" /></Relationships>
</file>

<file path=ppt/slides/_rels/slide6.xml.rels>&#65279;<?xml version="1.0" encoding="utf-8"?><Relationships xmlns="http://schemas.openxmlformats.org/package/2006/relationships"><Relationship Id="rId26" Type="http://schemas.openxmlformats.org/officeDocument/2006/relationships/image" Target="/ppt/media/image14.png" /><Relationship Id="rId25" Type="http://schemas.openxmlformats.org/officeDocument/2006/relationships/slideLayout" Target="/ppt/slideLayouts/slideLayout3.xml" /></Relationships>
</file>

<file path=ppt/slides/_rels/slide7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8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_rels/slide9.xml.rels>&#65279;<?xml version="1.0" encoding="utf-8"?><Relationships xmlns="http://schemas.openxmlformats.org/package/2006/relationships"><Relationship Id="rId25" Type="http://schemas.openxmlformats.org/officeDocument/2006/relationships/slideLayout" Target="/ppt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 idx="0"/>
          </p:nvPr>
        </p:nvSpPr>
        <p:spPr>
          <a:xfrm>
            <a:off x="684212" y="1916112"/>
            <a:ext cx="7772400" cy="11430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800" b="1">
                <a:solidFill>
                  <a:srgbClr val="3333cc"/>
                </a:solidFill>
                <a:latin typeface="隶书"/>
              </a:rPr>
              <a:t>第二节</a:t>
            </a:r>
            <a:r>
              <a:rPr lang="en-US" sz="6600" b="1">
                <a:solidFill>
                  <a:srgbClr val="3333cc"/>
                </a:solidFill>
                <a:latin typeface="隶书"/>
              </a:rPr>
              <a:t> </a:t>
            </a:r>
            <a:r>
              <a:rPr lang="en-US" sz="6600" b="1">
                <a:solidFill>
                  <a:srgbClr val="3333cc"/>
                </a:solidFill>
              </a:rPr>
              <a:t> </a:t>
            </a:r>
            <a:br>
              <a:rPr lang="en-US" sz="5400" b="1">
                <a:solidFill>
                  <a:srgbClr val="3333cc"/>
                </a:solidFill>
              </a:rPr>
            </a:br>
            <a:r>
              <a:rPr lang="en-US" sz="5400" b="1">
                <a:solidFill>
                  <a:srgbClr val="3333cc"/>
                </a:solidFill>
              </a:rPr>
              <a:t>调查我们身边的生物</a:t>
            </a:r>
            <a:endParaRPr/>
          </a:p>
        </p:txBody>
      </p:sp>
      <p:sp>
        <p:nvSpPr>
          <p:cNvPr id="3" name=""/>
          <p:cNvSpPr/>
          <p:nvPr>
            <p:ph type="subTitle" idx="1"/>
          </p:nvPr>
        </p:nvSpPr>
        <p:spPr>
          <a:xfrm>
            <a:off x="1981200" y="5562600"/>
            <a:ext cx="6400800" cy="1066800"/>
          </a:xfrm>
          <a:prstGeom prst="rect">
            <a:avLst/>
          </a:prstGeom>
          <a:ln/>
        </p:spPr>
        <p:txBody>
          <a:bodyPr lIns="91440" tIns="45720" rIns="91440" bIns="45720" wrap="square" anchor="t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solidFill>
                  <a:srgbClr val="3333cc"/>
                </a:solidFill>
              </a:rPr>
              <a:t> 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1"/>
          </p:cNvGraphicFramePr>
          <p:nvPr/>
        </p:nvGraphicFramePr>
        <p:xfrm>
          <a:off x="1042987" y="1628775"/>
          <a:ext cx="7058025" cy="4754562"/>
        </p:xfrm>
        <a:graphic>
          <a:graphicData uri="http://schemas.openxmlformats.org/drawingml/2006/table">
            <a:tbl>
              <a:tblPr/>
              <a:tblGrid>
                <a:gridCol w="1474787"/>
                <a:gridCol w="674687"/>
                <a:gridCol w="1533525"/>
                <a:gridCol w="920750"/>
                <a:gridCol w="1533525"/>
                <a:gridCol w="920750"/>
              </a:tblGrid>
              <a:tr h="611187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>
                          <a:solidFill>
                            <a:srgbClr val="FF0000"/>
                          </a:solidFill>
                        </a:rPr>
                        <a:t>调查人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>
                          <a:solidFill>
                            <a:srgbClr val="FF0000"/>
                          </a:solidFill>
                        </a:rPr>
                        <a:t>班级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2775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>
                          <a:solidFill>
                            <a:srgbClr val="FF0000"/>
                          </a:solidFill>
                        </a:rPr>
                        <a:t>调查地点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>
                          <a:solidFill>
                            <a:srgbClr val="FF0000"/>
                          </a:solidFill>
                        </a:rPr>
                        <a:t>调查时间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>
                          <a:solidFill>
                            <a:srgbClr val="FF0000"/>
                          </a:solidFill>
                        </a:rPr>
                        <a:t>天气情况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73075"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/>
                        <a:t>生物名称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/>
                        <a:t>数量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sz="1800"/>
                        <a:t>生活环境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1187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1187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2775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1187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611187"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  <a:tc gridSpan="2">
                  <a:txBody>
                    <a:bodyPr/>
                    <a:lstStyle/>
                    <a:p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  <p:sp>
        <p:nvSpPr>
          <p:cNvPr id="3" name=""/>
          <p:cNvSpPr/>
          <p:nvPr/>
        </p:nvSpPr>
        <p:spPr>
          <a:xfrm>
            <a:off x="971550" y="476250"/>
            <a:ext cx="7488237" cy="914400"/>
          </a:xfrm>
          <a:prstGeom prst="rect">
            <a:avLst/>
          </a:prstGeom>
          <a:ln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zh-CN" sz="5400" b="1">
                <a:solidFill>
                  <a:srgbClr val="006699"/>
                </a:solidFill>
              </a:rPr>
              <a:t>调查表的设计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250825" y="3716337"/>
            <a:ext cx="4968875" cy="19351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000" b="1">
                <a:solidFill>
                  <a:srgbClr val="FF0000"/>
                </a:solidFill>
                <a:latin typeface="Times New Roman"/>
              </a:rPr>
              <a:t>作业：</a:t>
            </a:r>
            <a:r>
              <a:rPr lang="zh-CN" sz="4000" b="1">
                <a:solidFill>
                  <a:srgbClr val="3333cc"/>
                </a:solidFill>
                <a:latin typeface="Times New Roman"/>
              </a:rPr>
              <a:t>设计一份调查我班同学身高、体重的调查表 </a:t>
            </a:r>
            <a:br>
              <a:rPr lang="zh-CN" sz="4000" b="1">
                <a:solidFill>
                  <a:srgbClr val="3333cc"/>
                </a:solidFill>
                <a:latin typeface="Times New Roman"/>
              </a:rPr>
            </a:br>
            <a:r>
              <a:rPr lang="zh-CN" sz="4000" b="1">
                <a:solidFill>
                  <a:srgbClr val="3333cc"/>
                </a:solidFill>
                <a:latin typeface="Times New Roman"/>
              </a:rPr>
              <a:t> </a:t>
            </a:r>
            <a:endParaRPr/>
          </a:p>
        </p:txBody>
      </p:sp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5219700" y="3429000"/>
            <a:ext cx="3457575" cy="2487612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323850" y="620712"/>
            <a:ext cx="8496300" cy="7620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sz="4400" b="1" i="1">
                <a:solidFill>
                  <a:srgbClr val="3333cc"/>
                </a:solidFill>
              </a:rPr>
              <a:t>一张调查表必备的栏目有哪些？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1412875"/>
            <a:ext cx="8280400" cy="13731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2800" b="1" i="1">
                <a:solidFill>
                  <a:srgbClr val="008000"/>
                </a:solidFill>
              </a:rPr>
              <a:t>固定内容：</a:t>
            </a:r>
            <a:r>
              <a:rPr lang="zh-CN" sz="2800" b="1">
                <a:solidFill>
                  <a:srgbClr val="FF0000"/>
                </a:solidFill>
              </a:rPr>
              <a:t>调查人、班级、调查地点、调查时间</a:t>
            </a:r>
            <a:r>
              <a:rPr lang="zh-CN" sz="2800">
                <a:solidFill>
                  <a:srgbClr val="FF0000"/>
                </a:solidFill>
              </a:rPr>
              <a:t>、有的还有调查时的天气情况</a:t>
            </a:r>
            <a:endParaRPr/>
          </a:p>
          <a:p>
            <a:pPr/>
            <a:r>
              <a:rPr lang="zh-CN" sz="2800" b="1" i="1">
                <a:solidFill>
                  <a:srgbClr val="008000"/>
                </a:solidFill>
              </a:rPr>
              <a:t>自行设计内容</a:t>
            </a:r>
            <a:r>
              <a:rPr lang="zh-CN" sz="2800" i="1">
                <a:solidFill>
                  <a:srgbClr val="008000"/>
                </a:solidFill>
              </a:rPr>
              <a:t>：</a:t>
            </a:r>
            <a:r>
              <a:rPr lang="zh-CN" sz="2800" i="1">
                <a:solidFill>
                  <a:srgbClr val="FF0000"/>
                </a:solidFill>
              </a:rPr>
              <a:t>与具体调查内容有关</a:t>
            </a:r>
            <a:r>
              <a:rPr lang="zh-CN" sz="2800">
                <a:solidFill>
                  <a:srgbClr val="FF0000"/>
                </a:solidFill>
              </a:rPr>
              <a:t>	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95287" y="1052512"/>
            <a:ext cx="8497887" cy="1143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800" b="1">
                <a:solidFill>
                  <a:srgbClr val="FF0000"/>
                </a:solidFill>
                <a:latin typeface="黑体"/>
              </a:rPr>
              <a:t>你调查的工作步骤是什么？</a:t>
            </a:r>
            <a:br>
              <a:rPr lang="en-US" sz="4800" b="1">
                <a:solidFill>
                  <a:srgbClr val="FF0000"/>
                </a:solidFill>
                <a:latin typeface="黑体"/>
              </a:rPr>
            </a:br>
            <a:r>
              <a:rPr lang="en-US" sz="4800" b="1">
                <a:solidFill>
                  <a:srgbClr val="FF0000"/>
                </a:solidFill>
                <a:latin typeface="黑体"/>
              </a:rPr>
              <a:t>                                    ————方法步骤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23850" y="2565400"/>
            <a:ext cx="4537075" cy="31242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150000"/>
              </a:lnSpc>
              <a:buNone/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1、选择调查范围</a:t>
            </a:r>
            <a:endParaRPr/>
          </a:p>
          <a:p>
            <a:pPr indent="-342900" algn="l" defTabSz="914400">
              <a:lnSpc>
                <a:spcPct val="150000"/>
              </a:lnSpc>
              <a:buNone/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2、分组</a:t>
            </a:r>
            <a:endParaRPr/>
          </a:p>
          <a:p>
            <a:pPr indent="-342900" algn="l" defTabSz="914400">
              <a:lnSpc>
                <a:spcPct val="150000"/>
              </a:lnSpc>
              <a:buNone/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3、设计调查路线</a:t>
            </a:r>
            <a:endParaRPr/>
          </a:p>
          <a:p>
            <a:pPr indent="-342900" algn="l" defTabSz="914400">
              <a:lnSpc>
                <a:spcPct val="150000"/>
              </a:lnSpc>
              <a:buNone/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4、调查记录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211637" y="2781300"/>
            <a:ext cx="4932362" cy="25638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5、</a:t>
            </a:r>
            <a:r>
              <a:rPr lang="en-US" sz="3600" b="1">
                <a:solidFill>
                  <a:srgbClr val="009900"/>
                </a:solidFill>
                <a:latin typeface="黑体"/>
              </a:rPr>
              <a:t>归类</a:t>
            </a:r>
            <a:endParaRPr/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3333cc"/>
                </a:solidFill>
                <a:latin typeface="黑体"/>
              </a:rPr>
              <a:t>6、将归好类的生物的资料进行整理，写在笔记本上。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95287" y="692150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6000">
                <a:solidFill>
                  <a:srgbClr val="CC3300"/>
                </a:solidFill>
                <a:latin typeface="Times New Roman"/>
              </a:rPr>
              <a:t>调查的过程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1511300" y="2332037"/>
            <a:ext cx="5972175" cy="69691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4000">
                <a:solidFill>
                  <a:srgbClr val="3333cc"/>
                </a:solidFill>
                <a:latin typeface="黑体"/>
              </a:rPr>
              <a:t>注意事项：  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547812" y="3068637"/>
            <a:ext cx="6705600" cy="219710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5000"/>
              </a:lnSpc>
              <a:spcBef>
                <a:spcPct val="20000"/>
              </a:spcBef>
            </a:pPr>
            <a:r>
              <a:rPr lang="zh-CN" sz="4000">
                <a:solidFill>
                  <a:srgbClr val="3333cc"/>
                </a:solidFill>
                <a:latin typeface="黑体"/>
              </a:rPr>
              <a:t>   调查中应注意安全第一，发扬互相帮助的作风。并注意爱护生物资源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1116012" y="476250"/>
            <a:ext cx="8229600" cy="1143000"/>
          </a:xfrm>
          <a:prstGeom prst="rect">
            <a:avLst/>
          </a:prstGeom>
          <a:ln w="9525" cap="flat">
            <a:prstDash val="solid"/>
          </a:ln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en-US" sz="6000">
                <a:solidFill>
                  <a:srgbClr val="CC3300"/>
                </a:solidFill>
                <a:latin typeface="Times New Roman"/>
              </a:rPr>
              <a:t>调查的过程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2124075" y="1557337"/>
            <a:ext cx="2057400" cy="6096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3333cc"/>
                </a:solidFill>
                <a:latin typeface="黑体"/>
              </a:rPr>
              <a:t>实地调查 </a:t>
            </a:r>
            <a:endParaRPr/>
          </a:p>
        </p:txBody>
      </p:sp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1908175" y="2205037"/>
            <a:ext cx="5791200" cy="3278187"/>
          </a:xfrm>
          <a:prstGeom prst="rect">
            <a:avLst/>
          </a:prstGeom>
          <a:noFill/>
        </p:spPr>
      </p:pic>
      <p:sp>
        <p:nvSpPr>
          <p:cNvPr id="4" name=""/>
          <p:cNvSpPr/>
          <p:nvPr/>
        </p:nvSpPr>
        <p:spPr>
          <a:xfrm>
            <a:off x="1116012" y="5589587"/>
            <a:ext cx="7194550" cy="4572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zh-CN">
                <a:solidFill>
                  <a:srgbClr val="3333cc"/>
                </a:solidFill>
                <a:latin typeface="Arial"/>
              </a:rPr>
              <a:t>调查要仔细，注意不容易发现的生物种类，详细记录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96912" y="795337"/>
            <a:ext cx="7627937" cy="911225"/>
          </a:xfrm>
          <a:prstGeom prst="rect">
            <a:avLst/>
          </a:prstGeom>
          <a:ln w="9525" cap="flat">
            <a:prstDash val="solid"/>
          </a:ln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en-US" sz="6000">
                <a:solidFill>
                  <a:srgbClr val="CC3300"/>
                </a:solidFill>
                <a:latin typeface="Times New Roman"/>
              </a:rPr>
              <a:t>结果整理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1403350" y="2420937"/>
            <a:ext cx="6735762" cy="283845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120000"/>
              </a:lnSpc>
              <a:buNone/>
            </a:pPr>
            <a:r>
              <a:rPr lang="en-US" sz="2800">
                <a:solidFill>
                  <a:srgbClr val="3333cc"/>
                </a:solidFill>
                <a:latin typeface="黑体"/>
              </a:rPr>
              <a:t>归类：按不同分类标准分。</a:t>
            </a:r>
            <a:endParaRPr/>
          </a:p>
          <a:p>
            <a:pPr indent="-342900" algn="l" defTabSz="914400">
              <a:lnSpc>
                <a:spcPct val="120000"/>
              </a:lnSpc>
              <a:buNone/>
            </a:pPr>
            <a:r>
              <a:rPr lang="en-US" sz="2800">
                <a:solidFill>
                  <a:srgbClr val="3333cc"/>
                </a:solidFill>
                <a:latin typeface="黑体"/>
              </a:rPr>
              <a:t>例如可分为：</a:t>
            </a:r>
            <a:endParaRPr/>
          </a:p>
          <a:p>
            <a:pPr indent="-342900" algn="l" defTabSz="914400">
              <a:lnSpc>
                <a:spcPct val="120000"/>
              </a:lnSpc>
              <a:buNone/>
            </a:pPr>
            <a:r>
              <a:rPr lang="en-US" sz="2800">
                <a:solidFill>
                  <a:srgbClr val="3333cc"/>
                </a:solidFill>
                <a:latin typeface="黑体"/>
              </a:rPr>
              <a:t>1、按形态结构分：动物、植物、其他生物</a:t>
            </a:r>
            <a:endParaRPr/>
          </a:p>
          <a:p>
            <a:pPr indent="-342900" algn="l" defTabSz="914400">
              <a:lnSpc>
                <a:spcPct val="120000"/>
              </a:lnSpc>
              <a:buNone/>
            </a:pPr>
            <a:r>
              <a:rPr lang="en-US" sz="2800">
                <a:solidFill>
                  <a:srgbClr val="3333cc"/>
                </a:solidFill>
                <a:latin typeface="黑体"/>
              </a:rPr>
              <a:t> 2、按生活环境分：陆生动物、水 生动物</a:t>
            </a:r>
            <a:endParaRPr/>
          </a:p>
          <a:p>
            <a:pPr indent="-342900" algn="l" defTabSz="914400">
              <a:lnSpc>
                <a:spcPct val="120000"/>
              </a:lnSpc>
              <a:buNone/>
            </a:pPr>
            <a:r>
              <a:rPr lang="en-US" sz="2800">
                <a:solidFill>
                  <a:srgbClr val="3333cc"/>
                </a:solidFill>
                <a:latin typeface="黑体"/>
              </a:rPr>
              <a:t> 3、按用途分：作物、家禽、家畜、宠物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258887" y="1700212"/>
            <a:ext cx="6280150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zh-CN" sz="3200">
                <a:solidFill>
                  <a:srgbClr val="3333cc"/>
                </a:solidFill>
                <a:latin typeface="Arial"/>
              </a:rPr>
              <a:t>统计：调查到的生物种类有多少？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900112" y="908050"/>
            <a:ext cx="4267200" cy="6858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4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小结：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1603375"/>
            <a:ext cx="7397750" cy="52546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一、一般过程：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1、确定调查目的和范围。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2、分组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3、准备调查材料。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4、确定调查路线。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5、作好调查记录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二、注意事项：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zh-CN" sz="2800">
                <a:solidFill>
                  <a:srgbClr val="3333cc"/>
                </a:solidFill>
                <a:latin typeface="黑体"/>
              </a:rPr>
              <a:t>      调查中应注意安全第一，发扬互相帮助的作风。并注意爱护生物资源。 </a:t>
            </a:r>
            <a:endParaRPr/>
          </a:p>
          <a:p>
            <a:pPr>
              <a:lnSpc>
                <a:spcPct val="105000"/>
              </a:lnSpc>
              <a:spcBef>
                <a:spcPct val="20000"/>
              </a:spcBef>
            </a:pPr>
            <a:endParaRPr lang="zh-CN" sz="2800">
              <a:solidFill>
                <a:srgbClr val="3333cc"/>
              </a:solidFill>
              <a:latin typeface="黑体"/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549275"/>
            <a:ext cx="8856662" cy="8239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sz="4800" i="1">
                <a:solidFill>
                  <a:srgbClr val="FF0000"/>
                </a:solidFill>
              </a:rPr>
              <a:t>你会给下面的生物归类吗？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1989137"/>
            <a:ext cx="8893175" cy="228758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sz="4800"/>
              <a:t>乌贼、蜜蜂、鸡冠花、珊瑚虫、鲤鱼、美人蕉、狗、马、玫瑰、小麦、棉花、玉米、大雁、海带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971550" y="1052512"/>
            <a:ext cx="3455987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5400">
                <a:solidFill>
                  <a:srgbClr val="3333cc"/>
                </a:solidFill>
                <a:latin typeface="黑体"/>
              </a:rPr>
              <a:t> 技能训练</a:t>
            </a:r>
            <a:endParaRPr/>
          </a:p>
        </p:txBody>
      </p:sp>
      <p:sp>
        <p:nvSpPr>
          <p:cNvPr id="3" name=""/>
          <p:cNvSpPr/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ln/>
        </p:spPr>
        <p:txBody>
          <a:bodyPr/>
          <a:lstStyle/>
          <a:p>
            <a:pPr>
              <a:buClr>
                <a:srgbClr val="FF0000"/>
              </a:buClr>
              <a:buFont typeface="Wingdings"/>
              <a:buChar char="Ø"/>
            </a:pPr>
            <a:endParaRPr lang="en-US" sz="280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Font typeface="Wingdings"/>
              <a:buChar char="Ø"/>
            </a:pP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4" name=""/>
          <p:cNvSpPr/>
          <p:nvPr/>
        </p:nvSpPr>
        <p:spPr>
          <a:xfrm>
            <a:off x="468312" y="333375"/>
            <a:ext cx="838200" cy="1247775"/>
          </a:xfr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/>
          <a:effectLst>
            <a:outerShdw dist="36512" dir="2700000" algn="ctr">
              <a:srgbClr val="C0C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 i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dist="36512" dir="2700000" algn="ctr">
                    <a:srgbClr val="C0C0C0"/>
                  </a:outerShdw>
                </a:effectLst>
                <a:latin typeface="宋体"/>
              </a:rPr>
              <a:t>？</a:t>
            </a:r>
            <a:endParaRPr/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>
          <a:xfrm>
            <a:off x="4859337" y="260350"/>
            <a:ext cx="3816350" cy="2944812"/>
          </a:xfrm>
          <a:prstGeom prst="rect">
            <a:avLst/>
          </a:prstGeom>
          <a:noFill/>
          <a:ln/>
        </p:spPr>
      </p:pic>
      <p:pic>
        <p:nvPicPr>
          <p:cNvPr id="18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4932362" y="3500437"/>
            <a:ext cx="3744912" cy="2911475"/>
          </a:xfrm>
          <a:prstGeom prst="rect">
            <a:avLst/>
          </a:prstGeom>
          <a:noFill/>
        </p:spPr>
      </p:pic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>
          <a:xfrm>
            <a:off x="323850" y="3500437"/>
            <a:ext cx="3887787" cy="2960687"/>
          </a:xfrm>
          <a:prstGeom prst="rect">
            <a:avLst/>
          </a:prstGeom>
          <a:noFill/>
        </p:spPr>
      </p:pic>
      <p:sp>
        <p:nvSpPr>
          <p:cNvPr id="5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1557337"/>
            <a:ext cx="8135937" cy="42910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468312" y="333375"/>
            <a:ext cx="4140200" cy="3105150"/>
          </a:xfrm>
          <a:prstGeom prst="rect">
            <a:avLst/>
          </a:prstGeom>
          <a:noFill/>
        </p:spPr>
      </p:pic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4787900" y="3573462"/>
            <a:ext cx="4105275" cy="3079750"/>
          </a:xfrm>
          <a:prstGeom prst="rect">
            <a:avLst/>
          </a:prstGeom>
          <a:noFill/>
        </p:spPr>
      </p:pic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4787900" y="333375"/>
            <a:ext cx="4140200" cy="3105150"/>
          </a:xfrm>
          <a:prstGeom prst="rect">
            <a:avLst/>
          </a:prstGeom>
          <a:noFill/>
        </p:spPr>
      </p:pic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395287" y="3500437"/>
            <a:ext cx="4211637" cy="3159125"/>
          </a:xfrm>
          <a:prstGeom prst="rect">
            <a:avLst/>
          </a:prstGeom>
          <a:noFill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395287" y="333375"/>
            <a:ext cx="3995737" cy="2997200"/>
          </a:xfrm>
          <a:prstGeom prst="rect">
            <a:avLst/>
          </a:prstGeom>
          <a:noFill/>
        </p:spPr>
      </p:pic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4787900" y="3573462"/>
            <a:ext cx="4140200" cy="3105150"/>
          </a:xfrm>
          <a:prstGeom prst="rect">
            <a:avLst/>
          </a:prstGeom>
          <a:noFill/>
        </p:spPr>
      </p:pic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4716462" y="333375"/>
            <a:ext cx="3924300" cy="2943225"/>
          </a:xfrm>
          <a:prstGeom prst="rect">
            <a:avLst/>
          </a:prstGeom>
          <a:noFill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250825" y="3644900"/>
            <a:ext cx="3924300" cy="2943225"/>
          </a:xfrm>
          <a:prstGeom prst="rect">
            <a:avLst/>
          </a:prstGeom>
          <a:noFill/>
        </p:spPr>
      </p:pic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3059112" y="2492375"/>
            <a:ext cx="2808287" cy="2106612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250825" y="333375"/>
            <a:ext cx="3744912" cy="2805112"/>
          </a:xfrm>
          <a:prstGeom prst="rect">
            <a:avLst/>
          </a:prstGeom>
          <a:noFill/>
        </p:spPr>
      </p:pic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4284662" y="115887"/>
            <a:ext cx="4697412" cy="3522662"/>
          </a:xfrm>
          <a:prstGeom prst="rect">
            <a:avLst/>
          </a:prstGeom>
          <a:noFill/>
        </p:spPr>
      </p:pic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179387" y="3860800"/>
            <a:ext cx="4105275" cy="2565400"/>
          </a:xfrm>
          <a:prstGeom prst="rect">
            <a:avLst/>
          </a:prstGeom>
          <a:noFill/>
        </p:spPr>
      </p:pic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5003800" y="3933825"/>
            <a:ext cx="3671887" cy="2754312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042987" y="836612"/>
            <a:ext cx="7129462" cy="10064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sz="6000" b="1">
                <a:solidFill>
                  <a:srgbClr val="3333cc"/>
                </a:solidFill>
              </a:rPr>
              <a:t>科学探究的基本方法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484437" y="2060575"/>
            <a:ext cx="5256212" cy="47815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Char char="•"/>
            </a:pPr>
            <a:r>
              <a:rPr lang="zh-CN" sz="4400">
                <a:solidFill>
                  <a:srgbClr val="009900"/>
                </a:solidFill>
              </a:rPr>
              <a:t>观察法</a:t>
            </a:r>
            <a:endParaRPr/>
          </a:p>
          <a:p>
            <a:pPr>
              <a:spcBef>
                <a:spcPct val="50000"/>
              </a:spcBef>
              <a:buChar char="•"/>
            </a:pPr>
            <a:r>
              <a:rPr lang="zh-CN" sz="4400">
                <a:solidFill>
                  <a:srgbClr val="FF0000"/>
                </a:solidFill>
              </a:rPr>
              <a:t>调查法</a:t>
            </a:r>
            <a:endParaRPr/>
          </a:p>
          <a:p>
            <a:pPr>
              <a:spcBef>
                <a:spcPct val="50000"/>
              </a:spcBef>
              <a:buChar char="•"/>
            </a:pPr>
            <a:r>
              <a:rPr lang="zh-CN" sz="4400">
                <a:solidFill>
                  <a:srgbClr val="009900"/>
                </a:solidFill>
              </a:rPr>
              <a:t>收集和分析资料法</a:t>
            </a:r>
            <a:endParaRPr/>
          </a:p>
          <a:p>
            <a:pPr>
              <a:spcBef>
                <a:spcPct val="50000"/>
              </a:spcBef>
              <a:buChar char="•"/>
            </a:pPr>
            <a:r>
              <a:rPr lang="zh-CN" sz="4400">
                <a:solidFill>
                  <a:srgbClr val="009900"/>
                </a:solidFill>
              </a:rPr>
              <a:t>实验法</a:t>
            </a:r>
            <a:endParaRPr/>
          </a:p>
          <a:p>
            <a:pPr>
              <a:spcBef>
                <a:spcPct val="50000"/>
              </a:spcBef>
            </a:pPr>
            <a:endParaRPr lang="zh-CN" sz="4400">
              <a:solidFill>
                <a:srgbClr val="009900"/>
              </a:solidFill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755650" y="404812"/>
            <a:ext cx="77724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6000" i="1">
                <a:solidFill>
                  <a:srgbClr val="3333cc"/>
                </a:solidFill>
                <a:latin typeface="Times New Roman"/>
              </a:rPr>
              <a:t>怎样调查呢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4212" y="1905000"/>
            <a:ext cx="6408737" cy="11430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4000" b="1">
                <a:solidFill>
                  <a:srgbClr val="3333cc"/>
                </a:solidFill>
                <a:latin typeface="Times New Roman"/>
              </a:rPr>
              <a:t>这就要对调查做一个计划</a:t>
            </a:r>
            <a:r>
              <a:rPr lang="en-US" sz="2800" b="1">
                <a:solidFill>
                  <a:srgbClr val="3333cc"/>
                </a:solidFill>
                <a:latin typeface="Times New Roman"/>
              </a:rPr>
              <a:t>。</a:t>
            </a:r>
            <a:endParaRPr/>
          </a:p>
          <a:p>
            <a:pPr indent="-342900" algn="l" defTabSz="914400">
              <a:buNone/>
            </a:pPr>
            <a:endParaRPr lang="en-US" sz="2800">
              <a:solidFill>
                <a:srgbClr val="3333cc"/>
              </a:solidFill>
              <a:latin typeface="Times New Roman"/>
            </a:endParaRPr>
          </a:p>
        </p:txBody>
      </p:sp>
      <p:sp>
        <p:nvSpPr>
          <p:cNvPr id="4" name=""/>
          <p:cNvSpPr/>
          <p:nvPr/>
        </p:nvSpPr>
        <p:spPr>
          <a:xfrm>
            <a:off x="7092950" y="404812"/>
            <a:ext cx="1366837" cy="2160587"/>
          </a:xfr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/>
          <a:effectLst>
            <a:outerShdw dist="36512" dir="2700000" algn="ctr">
              <a:srgbClr val="C0C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 i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dist="36512" dir="2700000" algn="ctr">
                    <a:srgbClr val="C0C0C0"/>
                  </a:outerShdw>
                </a:effectLst>
                <a:latin typeface="宋体"/>
              </a:rPr>
              <a:t>？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339975" y="3500437"/>
            <a:ext cx="7056437" cy="13430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  <a:buNone/>
            </a:pPr>
            <a:endParaRPr lang="zh-CN" sz="280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/>
              <a:buChar char="Ø"/>
            </a:pPr>
            <a:r>
              <a:rPr lang="zh-CN" sz="3600" b="1">
                <a:solidFill>
                  <a:srgbClr val="FF0000"/>
                </a:solidFill>
              </a:rPr>
              <a:t>你用什么方式和工具进行调查？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447800" y="2849562"/>
            <a:ext cx="1403350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zh-CN" sz="3200">
                <a:solidFill>
                  <a:srgbClr val="3333cc"/>
                </a:solidFill>
              </a:rPr>
              <a:t>比如：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2449512" y="3400425"/>
            <a:ext cx="6742112" cy="641350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/>
              <a:buChar char="Ø"/>
            </a:pPr>
            <a:r>
              <a:rPr lang="zh-CN" sz="3600" b="1">
                <a:solidFill>
                  <a:srgbClr val="FF0000"/>
                </a:solidFill>
                <a:latin typeface="黑体"/>
              </a:rPr>
              <a:t>你为什么调查？你要调查什么?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268537" y="5084762"/>
            <a:ext cx="6600825" cy="641350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  <a:buClr>
                <a:srgbClr val="FF0000"/>
              </a:buClr>
              <a:buFont typeface="Wingdings"/>
              <a:buChar char="Ø"/>
            </a:pPr>
            <a:r>
              <a:rPr lang="zh-CN" sz="3600" b="1">
                <a:solidFill>
                  <a:srgbClr val="FF0000"/>
                </a:solidFill>
              </a:rPr>
              <a:t>你调查的工作步骤是什么呢？</a:t>
            </a:r>
            <a:r>
              <a:rPr lang="zh-CN" sz="2800">
                <a:solidFill>
                  <a:srgbClr val="FF0000"/>
                </a:solidFill>
              </a:rPr>
              <a:t> </a:t>
            </a:r>
            <a:endParaRPr/>
          </a:p>
        </p:txBody>
      </p:sp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228600" y="3429000"/>
            <a:ext cx="2085975" cy="3048000"/>
          </a:xfrm>
          <a:prstGeom prst="rect">
            <a:avLst/>
          </a:prstGeom>
          <a:noFill/>
          <a:ln/>
        </p:spPr>
      </p:pic>
      <p:sp>
        <p:nvSpPr>
          <p:cNvPr id="9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0" y="692150"/>
            <a:ext cx="9434512" cy="1143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800">
                <a:solidFill>
                  <a:srgbClr val="FF0000"/>
                </a:solidFill>
                <a:latin typeface="黑体"/>
              </a:rPr>
              <a:t>你为什么调查？或你要调查什么？ </a:t>
            </a:r>
            <a:br>
              <a:rPr lang="en-US" sz="4800">
                <a:solidFill>
                  <a:srgbClr val="FF0000"/>
                </a:solidFill>
                <a:latin typeface="黑体"/>
              </a:rPr>
            </a:br>
            <a:r>
              <a:rPr lang="en-US" sz="4800">
                <a:solidFill>
                  <a:srgbClr val="FF0000"/>
                </a:solidFill>
                <a:latin typeface="黑体"/>
              </a:rPr>
              <a:t>           ————调查目的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250825" y="2205037"/>
            <a:ext cx="8893175" cy="32766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3600" b="1">
                <a:solidFill>
                  <a:srgbClr val="008000"/>
                </a:solidFill>
                <a:latin typeface="黑体"/>
              </a:rPr>
              <a:t>比如：</a:t>
            </a:r>
            <a:endParaRPr/>
          </a:p>
          <a:p>
            <a:pPr indent="-342900" algn="l" defTabSz="914400">
              <a:lnSpc>
                <a:spcPct val="90000"/>
              </a:lnSpc>
            </a:pPr>
            <a:r>
              <a:rPr lang="en-US" sz="3600" b="1">
                <a:solidFill>
                  <a:srgbClr val="008000"/>
                </a:solidFill>
                <a:latin typeface="黑体"/>
              </a:rPr>
              <a:t>我想了解校园的草坪上有哪些生物。</a:t>
            </a:r>
            <a:endParaRPr/>
          </a:p>
          <a:p>
            <a:pPr indent="-342900" algn="l" defTabSz="914400">
              <a:lnSpc>
                <a:spcPct val="90000"/>
              </a:lnSpc>
            </a:pPr>
            <a:r>
              <a:rPr lang="en-US" sz="3600" b="1">
                <a:solidFill>
                  <a:srgbClr val="008000"/>
                </a:solidFill>
                <a:latin typeface="黑体"/>
              </a:rPr>
              <a:t>我想知道池塘里有几种颜色的青蛙。  </a:t>
            </a:r>
            <a:endParaRPr/>
          </a:p>
          <a:p>
            <a:pPr indent="-342900" algn="l" defTabSz="914400">
              <a:lnSpc>
                <a:spcPct val="90000"/>
              </a:lnSpc>
            </a:pPr>
            <a:r>
              <a:rPr lang="en-US" sz="3600" b="1">
                <a:solidFill>
                  <a:srgbClr val="008000"/>
                </a:solidFill>
                <a:latin typeface="黑体"/>
              </a:rPr>
              <a:t>我想知道水中的蛇和山上的蛇有什么不  同。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ln w="9525" cap="flat">
            <a:prstDash val="solid"/>
          </a:ln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en-US" sz="6000">
                <a:solidFill>
                  <a:srgbClr val="CC3300"/>
                </a:solidFill>
                <a:latin typeface="Times New Roman"/>
              </a:rPr>
              <a:t>调查的目的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971550" y="2276475"/>
            <a:ext cx="6911975" cy="272732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sz="3600">
                <a:solidFill>
                  <a:srgbClr val="3333cc"/>
                </a:solidFill>
                <a:latin typeface="黑体"/>
              </a:rPr>
              <a:t>       调查是科学探究的常用方法之一，我国的森林资源五年清查一次是调查，人口普查也是调查。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0" y="609600"/>
            <a:ext cx="9144000" cy="1143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800" b="1">
                <a:solidFill>
                  <a:srgbClr val="FF0000"/>
                </a:solidFill>
                <a:latin typeface="Times New Roman"/>
              </a:rPr>
              <a:t>你用什么方式和工具进行调查？</a:t>
            </a:r>
            <a:br>
              <a:rPr lang="en-US" sz="4800" b="1">
                <a:solidFill>
                  <a:srgbClr val="FF0000"/>
                </a:solidFill>
                <a:latin typeface="Times New Roman"/>
              </a:rPr>
            </a:br>
            <a:r>
              <a:rPr lang="en-US" sz="4800" b="1">
                <a:solidFill>
                  <a:srgbClr val="FF0000"/>
                </a:solidFill>
                <a:latin typeface="Times New Roman"/>
              </a:rPr>
              <a:t>                     ————材料和用具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755650" y="2636837"/>
            <a:ext cx="8388350" cy="28956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80000"/>
              </a:lnSpc>
            </a:pPr>
            <a:r>
              <a:rPr lang="en-US" sz="3600" b="1">
                <a:solidFill>
                  <a:srgbClr val="008000"/>
                </a:solidFill>
                <a:latin typeface="Times New Roman"/>
              </a:rPr>
              <a:t>材料和用具需要根据调查的内容而定。</a:t>
            </a:r>
            <a:endParaRPr/>
          </a:p>
          <a:p>
            <a:pPr indent="-342900" algn="l" defTabSz="914400">
              <a:lnSpc>
                <a:spcPct val="80000"/>
              </a:lnSpc>
            </a:pPr>
            <a:endParaRPr lang="en-US" sz="3600" b="1">
              <a:solidFill>
                <a:srgbClr val="008000"/>
              </a:solidFill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</a:pPr>
            <a:r>
              <a:rPr lang="en-US" sz="3600" b="1">
                <a:solidFill>
                  <a:srgbClr val="008000"/>
                </a:solidFill>
                <a:latin typeface="Times New Roman"/>
              </a:rPr>
              <a:t>一般先要写一张</a:t>
            </a:r>
            <a:r>
              <a:rPr lang="en-US" sz="3600" b="1">
                <a:solidFill>
                  <a:srgbClr val="FF0000"/>
                </a:solidFill>
                <a:latin typeface="Times New Roman"/>
              </a:rPr>
              <a:t>调查表</a:t>
            </a:r>
            <a:r>
              <a:rPr lang="en-US" sz="3600" b="1">
                <a:solidFill>
                  <a:srgbClr val="008000"/>
                </a:solidFill>
                <a:latin typeface="Times New Roman"/>
              </a:rPr>
              <a:t>。</a:t>
            </a:r>
            <a:endParaRPr/>
          </a:p>
          <a:p>
            <a:pPr indent="-342900" algn="l" defTabSz="914400">
              <a:lnSpc>
                <a:spcPct val="80000"/>
              </a:lnSpc>
            </a:pPr>
            <a:endParaRPr lang="en-US" sz="3600" b="1">
              <a:solidFill>
                <a:srgbClr val="008000"/>
              </a:solidFill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</a:pPr>
            <a:r>
              <a:rPr lang="en-US" sz="3600" b="1">
                <a:solidFill>
                  <a:srgbClr val="008000"/>
                </a:solidFill>
                <a:latin typeface="Times New Roman"/>
              </a:rPr>
              <a:t>要用</a:t>
            </a:r>
            <a:r>
              <a:rPr lang="en-US" sz="3600" b="1">
                <a:solidFill>
                  <a:srgbClr val="FF0000"/>
                </a:solidFill>
                <a:latin typeface="Times New Roman"/>
              </a:rPr>
              <a:t>笔</a:t>
            </a:r>
            <a:r>
              <a:rPr lang="en-US" sz="3600" b="1">
                <a:solidFill>
                  <a:srgbClr val="008000"/>
                </a:solidFill>
                <a:latin typeface="Times New Roman"/>
              </a:rPr>
              <a:t>记录。</a:t>
            </a:r>
            <a:endParaRPr/>
          </a:p>
          <a:p>
            <a:pPr indent="-342900" algn="l" defTabSz="914400">
              <a:lnSpc>
                <a:spcPct val="80000"/>
              </a:lnSpc>
            </a:pPr>
            <a:endParaRPr lang="en-US" sz="3600" b="1">
              <a:solidFill>
                <a:srgbClr val="00CC00"/>
              </a:solidFill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endParaRPr lang="en-US" sz="1000" b="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3333cc"/>
      </a:accent4>
      <a:accent5>
        <a:srgbClr val="3333cc"/>
      </a:accent5>
      <a:accent6>
        <a:srgbClr val="3333cc"/>
      </a:accent6>
      <a:hlink>
        <a:srgbClr val="ccccff"/>
      </a:hlink>
      <a:folHlink>
        <a:srgbClr val="b2b2b2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  <a:extraClrScheme>
      <a:clrScheme name="dummyScheme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0000ff"/>
        </a:accent3>
        <a:accent4>
          <a:srgbClr val="00ffff"/>
        </a:accent4>
        <a:accent5>
          <a:srgbClr val="00ffff"/>
        </a:accent5>
        <a:accent6>
          <a:srgbClr val="00ffff"/>
        </a:accent6>
        <a:hlink>
          <a:srgbClr val="ff0000"/>
        </a:hlink>
        <a:folHlink>
          <a:srgbClr val="969696"/>
        </a:folHlink>
      </a:clrScheme>
    </a:extraClrScheme>
    <a:extraClrScheme>
      <a:clrScheme name="dummyScheme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cc"/>
        </a:accent3>
        <a:accent4>
          <a:srgbClr val="800000"/>
        </a:accent4>
        <a:accent5>
          <a:srgbClr val="800000"/>
        </a:accent5>
        <a:accent6>
          <a:srgbClr val="800000"/>
        </a:accent6>
        <a:hlink>
          <a:srgbClr val="0033cc"/>
        </a:hlink>
        <a:folHlink>
          <a:srgbClr val="ffcc66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808080"/>
        </a:accent4>
        <a:accent5>
          <a:srgbClr val="808080"/>
        </a:accent5>
        <a:accent6>
          <a:srgbClr val="808080"/>
        </a:accent6>
        <a:hlink>
          <a:srgbClr val="4d4d4d"/>
        </a:hlink>
        <a:folHlink>
          <a:srgbClr val="eaeaea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ff"/>
        </a:accent4>
        <a:accent5>
          <a:srgbClr val="0000ff"/>
        </a:accent5>
        <a:accent6>
          <a:srgbClr val="0000ff"/>
        </a:accent6>
        <a:hlink>
          <a:srgbClr val="cc00cc"/>
        </a:hlink>
        <a:folHlink>
          <a:srgbClr val="c0c0c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66ff"/>
        </a:accent4>
        <a:accent5>
          <a:srgbClr val="0066ff"/>
        </a:accent5>
        <a:accent6>
          <a:srgbClr val="0066ff"/>
        </a:accent6>
        <a:hlink>
          <a:srgbClr val="ff0000"/>
        </a:hlink>
        <a:folHlink>
          <a:srgbClr val="0099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99ffcc"/>
        </a:accent4>
        <a:accent5>
          <a:srgbClr val="99ffcc"/>
        </a:accent5>
        <a:accent6>
          <a:srgbClr val="99ffcc"/>
        </a:accent6>
        <a:hlink>
          <a:srgbClr val="cc00cc"/>
        </a:hlink>
        <a:folHlink>
          <a:srgbClr val="b2b2b2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3333cc"/>
        </a:accent4>
        <a:accent5>
          <a:srgbClr val="3333cc"/>
        </a:accent5>
        <a:accent6>
          <a:srgbClr val="3333cc"/>
        </a:accent6>
        <a:hlink>
          <a:srgbClr val="ccccff"/>
        </a:hlink>
        <a:folHlink>
          <a:srgbClr val="b2b2b2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